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9"/>
  </p:notesMasterIdLst>
  <p:sldIdLst>
    <p:sldId id="256" r:id="rId2"/>
    <p:sldId id="258" r:id="rId3"/>
    <p:sldId id="272" r:id="rId4"/>
    <p:sldId id="273" r:id="rId5"/>
    <p:sldId id="274" r:id="rId6"/>
    <p:sldId id="270" r:id="rId7"/>
    <p:sldId id="259" r:id="rId8"/>
    <p:sldId id="257" r:id="rId9"/>
    <p:sldId id="266" r:id="rId10"/>
    <p:sldId id="260" r:id="rId11"/>
    <p:sldId id="263" r:id="rId12"/>
    <p:sldId id="261" r:id="rId13"/>
    <p:sldId id="262" r:id="rId14"/>
    <p:sldId id="264" r:id="rId15"/>
    <p:sldId id="271" r:id="rId16"/>
    <p:sldId id="265" r:id="rId17"/>
    <p:sldId id="269" r:id="rId18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-1392" y="-67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viewProps" Target="viewProps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tableStyles" Target="tableStyles.xml"/><Relationship Id="rId10" Type="http://schemas.openxmlformats.org/officeDocument/2006/relationships/slide" Target="slides/slide9.xml"/><Relationship Id="rId19" Type="http://schemas.openxmlformats.org/officeDocument/2006/relationships/notesMaster" Target="notesMasters/notesMaster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64DBA2C-2C7A-4BB4-95C9-6C4DA5DD33AD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0304E66-ED4D-48D9-B7A8-49966066121B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6457975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A63485-53C7-453A-9A89-9D46280F44BE}" type="slidenum">
              <a:rPr lang="en-US" smtClean="0"/>
              <a:pPr/>
              <a:t>10</a:t>
            </a:fld>
            <a:endParaRPr lang="en-US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A63485-53C7-453A-9A89-9D46280F44BE}" type="slidenum">
              <a:rPr lang="en-US" smtClean="0"/>
              <a:pPr/>
              <a:t>11</a:t>
            </a:fld>
            <a:endParaRPr lang="en-US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A63485-53C7-453A-9A89-9D46280F44BE}" type="slidenum">
              <a:rPr lang="en-US" smtClean="0"/>
              <a:pPr/>
              <a:t>12</a:t>
            </a:fld>
            <a:endParaRPr lang="en-US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A63485-53C7-453A-9A89-9D46280F44BE}" type="slidenum">
              <a:rPr lang="en-US" smtClean="0"/>
              <a:pPr/>
              <a:t>13</a:t>
            </a:fld>
            <a:endParaRPr lang="en-US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37A63485-53C7-453A-9A89-9D46280F44BE}" type="slidenum">
              <a:rPr lang="en-US" smtClean="0"/>
              <a:pPr/>
              <a:t>14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601084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325910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942685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58329117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14262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420832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021840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037045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2722460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7077510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6290905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7B060C5-F587-4E1E-8E92-40EA2C4816BB}" type="datetimeFigureOut">
              <a:rPr lang="en-US" smtClean="0"/>
              <a:t>3/3/2015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D2996C0-41E1-4F75-8744-87482154FF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761340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hyperlink" Target="mailto:gishelp@mit.edu" TargetMode="External"/><Relationship Id="rId2" Type="http://schemas.openxmlformats.org/officeDocument/2006/relationships/hyperlink" Target="mailto:dsheehan@mit.edu" TargetMode="External"/><Relationship Id="rId1" Type="http://schemas.openxmlformats.org/officeDocument/2006/relationships/slideLayout" Target="../slideLayouts/slideLayout1.xml"/><Relationship Id="rId4" Type="http://schemas.openxmlformats.org/officeDocument/2006/relationships/hyperlink" Target="http://libguides.mit.edu/gis" TargetMode="Externa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hyperlink" Target="http://web.mit.edu/dsheehan/www/MapsAPIexamples/toggleKMLlayers.html" TargetMode="External"/><Relationship Id="rId2" Type="http://schemas.openxmlformats.org/officeDocument/2006/relationships/hyperlink" Target="http://web.mit.edu/dsheehan/www/abudhabi/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://web.mit.edu/dsheehan/www/MapsAPIexamples/showHideImage.html" TargetMode="External"/><Relationship Id="rId4" Type="http://schemas.openxmlformats.org/officeDocument/2006/relationships/hyperlink" Target="http://web.mit.edu/dsheehan/www/abudhabi" TargetMode="Externa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://hgl.harvard.edu/" TargetMode="External"/><Relationship Id="rId2" Type="http://schemas.openxmlformats.org/officeDocument/2006/relationships/hyperlink" Target="http://web.mit.edu/geoweb" TargetMode="Externa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hyperlink" Target="http://www.loc.gov/rr/geogmap/" TargetMode="External"/><Relationship Id="rId2" Type="http://schemas.openxmlformats.org/officeDocument/2006/relationships/hyperlink" Target="http://www.davidrumsey.com/" TargetMode="External"/><Relationship Id="rId1" Type="http://schemas.openxmlformats.org/officeDocument/2006/relationships/slideLayout" Target="../slideLayouts/slideLayout2.xml"/><Relationship Id="rId4" Type="http://schemas.openxmlformats.org/officeDocument/2006/relationships/hyperlink" Target="http://nationalmap.gov/historical/index.html" TargetMode="Externa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Google Fusion Tables and the Maps API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0000" lnSpcReduction="20000"/>
          </a:bodyPr>
          <a:lstStyle/>
          <a:p>
            <a:r>
              <a:rPr lang="en-US" dirty="0" smtClean="0"/>
              <a:t>Daniel Sheehan</a:t>
            </a:r>
          </a:p>
          <a:p>
            <a:r>
              <a:rPr lang="en-US" dirty="0" smtClean="0"/>
              <a:t>Senior GIS Specialist, MIT Libraries</a:t>
            </a:r>
          </a:p>
          <a:p>
            <a:r>
              <a:rPr lang="en-US" dirty="0" smtClean="0">
                <a:hlinkClick r:id="rId2"/>
              </a:rPr>
              <a:t>dsheehan@mit.edu</a:t>
            </a:r>
            <a:r>
              <a:rPr lang="en-US" dirty="0" smtClean="0"/>
              <a:t>, </a:t>
            </a:r>
            <a:r>
              <a:rPr lang="en-US" dirty="0" smtClean="0">
                <a:hlinkClick r:id="rId3"/>
              </a:rPr>
              <a:t>gishelp@mit.edu</a:t>
            </a:r>
            <a:endParaRPr lang="en-US" dirty="0" smtClean="0"/>
          </a:p>
          <a:p>
            <a:r>
              <a:rPr lang="en-US" dirty="0" smtClean="0">
                <a:hlinkClick r:id="rId4"/>
              </a:rPr>
              <a:t>http://libguides.mit.edu/gis</a:t>
            </a:r>
            <a:endParaRPr lang="en-US" dirty="0"/>
          </a:p>
          <a:p>
            <a:r>
              <a:rPr lang="en-US" dirty="0" smtClean="0"/>
              <a:t>March 4, 2015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62562173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209800" y="274638"/>
            <a:ext cx="6477000" cy="1143000"/>
          </a:xfrm>
        </p:spPr>
        <p:txBody>
          <a:bodyPr/>
          <a:lstStyle/>
          <a:p>
            <a:r>
              <a:rPr lang="en-US" sz="3600" dirty="0" smtClean="0"/>
              <a:t>JavaScript – Initialize Function</a:t>
            </a:r>
            <a:endParaRPr lang="en-US" sz="3600" dirty="0"/>
          </a:p>
        </p:txBody>
      </p:sp>
      <p:sp>
        <p:nvSpPr>
          <p:cNvPr id="3" name="TextBox 2"/>
          <p:cNvSpPr txBox="1"/>
          <p:nvPr/>
        </p:nvSpPr>
        <p:spPr>
          <a:xfrm>
            <a:off x="152400" y="838200"/>
            <a:ext cx="7402476" cy="44935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// Add Global Variables</a:t>
            </a:r>
          </a:p>
          <a:p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;</a:t>
            </a:r>
          </a:p>
          <a:p>
            <a:r>
              <a:rPr lang="en-US" sz="1400" dirty="0" err="1" smtClean="0"/>
              <a:t>var</a:t>
            </a:r>
            <a:r>
              <a:rPr lang="en-US" sz="1400" dirty="0" smtClean="0"/>
              <a:t> map;</a:t>
            </a:r>
          </a:p>
          <a:p>
            <a:r>
              <a:rPr lang="en-US" sz="2200" b="1" dirty="0" smtClean="0"/>
              <a:t>function</a:t>
            </a:r>
            <a:r>
              <a:rPr lang="en-US" sz="1400" b="1" dirty="0" smtClean="0"/>
              <a:t> initialize() {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latlng</a:t>
            </a:r>
            <a:r>
              <a:rPr lang="en-US" sz="1400" dirty="0" smtClean="0"/>
              <a:t> = new </a:t>
            </a:r>
            <a:r>
              <a:rPr lang="en-US" sz="1400" dirty="0" err="1" smtClean="0"/>
              <a:t>google.maps.LatLng</a:t>
            </a:r>
            <a:r>
              <a:rPr lang="en-US" sz="1400" dirty="0" smtClean="0"/>
              <a:t>(42.36, -71.10); 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myOptions</a:t>
            </a:r>
            <a:r>
              <a:rPr lang="en-US" sz="1400" dirty="0" smtClean="0"/>
              <a:t> =  { zoom: 14, center: </a:t>
            </a:r>
            <a:r>
              <a:rPr lang="en-US" sz="1400" dirty="0" err="1" smtClean="0"/>
              <a:t>latlng</a:t>
            </a:r>
            <a:r>
              <a:rPr lang="en-US" sz="1400" dirty="0" smtClean="0"/>
              <a:t>,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mapTypeId</a:t>
            </a:r>
            <a:r>
              <a:rPr lang="en-US" sz="1400" dirty="0" smtClean="0"/>
              <a:t>: </a:t>
            </a:r>
            <a:r>
              <a:rPr lang="en-US" sz="1400" dirty="0" err="1" smtClean="0"/>
              <a:t>google.maps.MapTypeId.ROADMAP</a:t>
            </a:r>
            <a:r>
              <a:rPr lang="en-US" sz="1400" dirty="0" smtClean="0"/>
              <a:t>, </a:t>
            </a:r>
            <a:r>
              <a:rPr lang="en-US" sz="1400" dirty="0" err="1" smtClean="0"/>
              <a:t>scaleControl</a:t>
            </a:r>
            <a:r>
              <a:rPr lang="en-US" sz="1400" dirty="0" smtClean="0"/>
              <a:t>: true,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StreetViewControl</a:t>
            </a:r>
            <a:r>
              <a:rPr lang="en-US" sz="1400" dirty="0" smtClean="0"/>
              <a:t>: true };</a:t>
            </a:r>
          </a:p>
          <a:p>
            <a:r>
              <a:rPr lang="en-US" sz="1400" dirty="0" smtClean="0"/>
              <a:t>	map = new </a:t>
            </a:r>
            <a:r>
              <a:rPr lang="en-US" sz="1400" dirty="0" err="1" smtClean="0"/>
              <a:t>google.maps.Map</a:t>
            </a:r>
            <a:r>
              <a:rPr lang="en-US" sz="1400" dirty="0" smtClean="0"/>
              <a:t>(</a:t>
            </a:r>
            <a:r>
              <a:rPr lang="en-US" sz="1400" dirty="0" err="1" smtClean="0"/>
              <a:t>document.getElementById</a:t>
            </a:r>
            <a:r>
              <a:rPr lang="en-US" sz="1400" dirty="0" smtClean="0"/>
              <a:t>("</a:t>
            </a:r>
            <a:r>
              <a:rPr lang="en-US" sz="1400" dirty="0" err="1" smtClean="0"/>
              <a:t>map_canvas</a:t>
            </a:r>
            <a:r>
              <a:rPr lang="en-US" sz="1400" dirty="0" smtClean="0"/>
              <a:t>"), </a:t>
            </a:r>
            <a:r>
              <a:rPr lang="en-US" sz="1400" dirty="0" err="1" smtClean="0"/>
              <a:t>myOptions</a:t>
            </a:r>
            <a:r>
              <a:rPr lang="en-US" sz="1400" dirty="0" smtClean="0"/>
              <a:t>);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0; 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FusionLayer</a:t>
            </a:r>
            <a:r>
              <a:rPr lang="en-US" sz="1400" dirty="0" smtClean="0"/>
              <a:t> = new </a:t>
            </a:r>
            <a:r>
              <a:rPr lang="en-US" sz="1400" dirty="0" err="1" smtClean="0"/>
              <a:t>google.maps.FusionTablesLayer</a:t>
            </a:r>
            <a:r>
              <a:rPr lang="en-US" sz="1400" dirty="0" smtClean="0"/>
              <a:t>(1”942400”,</a:t>
            </a:r>
          </a:p>
          <a:p>
            <a:r>
              <a:rPr lang="en-US" sz="1400" dirty="0" smtClean="0"/>
              <a:t>		{</a:t>
            </a:r>
            <a:r>
              <a:rPr lang="en-US" sz="1400" dirty="0" err="1" smtClean="0"/>
              <a:t>suppressInfoWindows</a:t>
            </a:r>
            <a:r>
              <a:rPr lang="en-US" sz="1400" dirty="0" smtClean="0"/>
              <a:t>: false});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(map); </a:t>
            </a:r>
          </a:p>
          <a:p>
            <a:r>
              <a:rPr lang="en-US" sz="2200" b="1" dirty="0" smtClean="0"/>
              <a:t>}</a:t>
            </a:r>
          </a:p>
          <a:p>
            <a:r>
              <a:rPr lang="en-US" sz="1400" dirty="0" smtClean="0"/>
              <a:t> function </a:t>
            </a:r>
            <a:r>
              <a:rPr lang="en-US" sz="1400" dirty="0" err="1" smtClean="0"/>
              <a:t>toggleKMLfile</a:t>
            </a:r>
            <a:r>
              <a:rPr lang="en-US" sz="1400" dirty="0" smtClean="0"/>
              <a:t>() {</a:t>
            </a:r>
          </a:p>
          <a:p>
            <a:r>
              <a:rPr lang="en-US" sz="1400" dirty="0" smtClean="0"/>
              <a:t> 	if (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== 1) {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(null);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0;</a:t>
            </a:r>
          </a:p>
          <a:p>
            <a:r>
              <a:rPr lang="en-US" sz="1400" dirty="0" smtClean="0"/>
              <a:t>	} else {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(map); 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1; } }</a:t>
            </a: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97254151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67000" y="274638"/>
            <a:ext cx="6019800" cy="1143000"/>
          </a:xfrm>
        </p:spPr>
        <p:txBody>
          <a:bodyPr>
            <a:normAutofit fontScale="90000"/>
          </a:bodyPr>
          <a:lstStyle/>
          <a:p>
            <a:r>
              <a:rPr lang="en-US" sz="4000" dirty="0" smtClean="0"/>
              <a:t>JavaScript – Global Variables</a:t>
            </a:r>
            <a:endParaRPr lang="en-US" sz="4000" dirty="0"/>
          </a:p>
        </p:txBody>
      </p:sp>
      <p:sp>
        <p:nvSpPr>
          <p:cNvPr id="3" name="TextBox 2"/>
          <p:cNvSpPr txBox="1"/>
          <p:nvPr/>
        </p:nvSpPr>
        <p:spPr>
          <a:xfrm>
            <a:off x="152400" y="838200"/>
            <a:ext cx="7402476" cy="4493538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// Add Global Variables</a:t>
            </a:r>
          </a:p>
          <a:p>
            <a:r>
              <a:rPr lang="en-US" sz="2200" b="1" dirty="0" err="1" smtClean="0"/>
              <a:t>var</a:t>
            </a:r>
            <a:r>
              <a:rPr lang="en-US" sz="2200" b="1" dirty="0" smtClean="0"/>
              <a:t> </a:t>
            </a:r>
            <a:r>
              <a:rPr lang="en-US" sz="2200" b="1" dirty="0" err="1" smtClean="0"/>
              <a:t>toggleKMLstate</a:t>
            </a:r>
            <a:r>
              <a:rPr lang="en-US" sz="2200" b="1" dirty="0" smtClean="0"/>
              <a:t>;</a:t>
            </a:r>
          </a:p>
          <a:p>
            <a:r>
              <a:rPr lang="en-US" sz="2200" b="1" dirty="0" err="1" smtClean="0"/>
              <a:t>var</a:t>
            </a:r>
            <a:r>
              <a:rPr lang="en-US" sz="2200" b="1" dirty="0" smtClean="0"/>
              <a:t> map;</a:t>
            </a:r>
          </a:p>
          <a:p>
            <a:r>
              <a:rPr lang="en-US" sz="1400" dirty="0" smtClean="0"/>
              <a:t>function initialize() {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latlng</a:t>
            </a:r>
            <a:r>
              <a:rPr lang="en-US" sz="1400" dirty="0" smtClean="0"/>
              <a:t> = new </a:t>
            </a:r>
            <a:r>
              <a:rPr lang="en-US" sz="1400" dirty="0" err="1" smtClean="0"/>
              <a:t>google.maps.LatLng</a:t>
            </a:r>
            <a:r>
              <a:rPr lang="en-US" sz="1400" dirty="0" smtClean="0"/>
              <a:t>(42.36, -71.10); 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myOptions</a:t>
            </a:r>
            <a:r>
              <a:rPr lang="en-US" sz="1400" dirty="0" smtClean="0"/>
              <a:t> =  { zoom: 14, center: </a:t>
            </a:r>
            <a:r>
              <a:rPr lang="en-US" sz="1400" dirty="0" err="1" smtClean="0"/>
              <a:t>latlng</a:t>
            </a:r>
            <a:r>
              <a:rPr lang="en-US" sz="1400" dirty="0" smtClean="0"/>
              <a:t>,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mapTypeId</a:t>
            </a:r>
            <a:r>
              <a:rPr lang="en-US" sz="1400" dirty="0" smtClean="0"/>
              <a:t>: </a:t>
            </a:r>
            <a:r>
              <a:rPr lang="en-US" sz="1400" dirty="0" err="1" smtClean="0"/>
              <a:t>google.maps.MapTypeId.ROADMAP</a:t>
            </a:r>
            <a:r>
              <a:rPr lang="en-US" sz="1400" dirty="0" smtClean="0"/>
              <a:t>, </a:t>
            </a:r>
            <a:r>
              <a:rPr lang="en-US" sz="1400" dirty="0" err="1" smtClean="0"/>
              <a:t>scaleControl</a:t>
            </a:r>
            <a:r>
              <a:rPr lang="en-US" sz="1400" dirty="0" smtClean="0"/>
              <a:t>: true,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StreetViewControl</a:t>
            </a:r>
            <a:r>
              <a:rPr lang="en-US" sz="1400" dirty="0" smtClean="0"/>
              <a:t>: true };</a:t>
            </a:r>
          </a:p>
          <a:p>
            <a:r>
              <a:rPr lang="en-US" sz="1400" dirty="0" smtClean="0"/>
              <a:t>	map = new </a:t>
            </a:r>
            <a:r>
              <a:rPr lang="en-US" sz="1400" dirty="0" err="1" smtClean="0"/>
              <a:t>google.maps.Map</a:t>
            </a:r>
            <a:r>
              <a:rPr lang="en-US" sz="1400" dirty="0" smtClean="0"/>
              <a:t>(</a:t>
            </a:r>
            <a:r>
              <a:rPr lang="en-US" sz="1400" dirty="0" err="1" smtClean="0"/>
              <a:t>document.getElementById</a:t>
            </a:r>
            <a:r>
              <a:rPr lang="en-US" sz="1400" dirty="0" smtClean="0"/>
              <a:t>("</a:t>
            </a:r>
            <a:r>
              <a:rPr lang="en-US" sz="1400" dirty="0" err="1" smtClean="0"/>
              <a:t>map_canvas</a:t>
            </a:r>
            <a:r>
              <a:rPr lang="en-US" sz="1400" dirty="0" smtClean="0"/>
              <a:t>"), </a:t>
            </a:r>
            <a:r>
              <a:rPr lang="en-US" sz="1400" dirty="0" err="1" smtClean="0"/>
              <a:t>myOptions</a:t>
            </a:r>
            <a:r>
              <a:rPr lang="en-US" sz="1400" dirty="0" smtClean="0"/>
              <a:t>);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0; 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FusionLayer</a:t>
            </a:r>
            <a:r>
              <a:rPr lang="en-US" sz="1400" dirty="0" smtClean="0"/>
              <a:t> = new </a:t>
            </a:r>
            <a:r>
              <a:rPr lang="en-US" sz="1400" dirty="0" err="1" smtClean="0"/>
              <a:t>google.maps.FusionTablesLayer</a:t>
            </a:r>
            <a:r>
              <a:rPr lang="en-US" sz="1400" dirty="0" smtClean="0"/>
              <a:t>(1942400,</a:t>
            </a:r>
          </a:p>
          <a:p>
            <a:r>
              <a:rPr lang="en-US" sz="1400" dirty="0" smtClean="0"/>
              <a:t>		{</a:t>
            </a:r>
            <a:r>
              <a:rPr lang="en-US" sz="1400" dirty="0" err="1" smtClean="0"/>
              <a:t>suppressInfoWindows</a:t>
            </a:r>
            <a:r>
              <a:rPr lang="en-US" sz="1400" dirty="0" smtClean="0"/>
              <a:t>: false});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(map); </a:t>
            </a:r>
          </a:p>
          <a:p>
            <a:r>
              <a:rPr lang="en-US" sz="1400" dirty="0" smtClean="0"/>
              <a:t>}</a:t>
            </a:r>
          </a:p>
          <a:p>
            <a:r>
              <a:rPr lang="en-US" sz="1400" dirty="0" smtClean="0"/>
              <a:t> function </a:t>
            </a:r>
            <a:r>
              <a:rPr lang="en-US" sz="1400" dirty="0" err="1" smtClean="0"/>
              <a:t>toggleKMLfile</a:t>
            </a:r>
            <a:r>
              <a:rPr lang="en-US" sz="1400" dirty="0" smtClean="0"/>
              <a:t>() {</a:t>
            </a:r>
          </a:p>
          <a:p>
            <a:r>
              <a:rPr lang="en-US" sz="1400" dirty="0" smtClean="0"/>
              <a:t> 	if (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== 1) {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(null);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0;</a:t>
            </a:r>
          </a:p>
          <a:p>
            <a:r>
              <a:rPr lang="en-US" sz="1400" dirty="0" smtClean="0"/>
              <a:t>	} else { </a:t>
            </a:r>
            <a:r>
              <a:rPr lang="en-US" sz="1400" dirty="0" err="1" smtClean="0"/>
              <a:t>CambridgeArea.setMap</a:t>
            </a:r>
            <a:r>
              <a:rPr lang="en-US" sz="1400" dirty="0" smtClean="0"/>
              <a:t>(map); 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1; } }</a:t>
            </a: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83564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590800" y="274638"/>
            <a:ext cx="6096000" cy="1143000"/>
          </a:xfrm>
        </p:spPr>
        <p:txBody>
          <a:bodyPr>
            <a:normAutofit/>
          </a:bodyPr>
          <a:lstStyle/>
          <a:p>
            <a:r>
              <a:rPr lang="en-US" sz="3600" dirty="0" smtClean="0"/>
              <a:t>JavaScript – Set up Map</a:t>
            </a:r>
            <a:endParaRPr lang="en-US" sz="3600" dirty="0"/>
          </a:p>
        </p:txBody>
      </p:sp>
      <p:sp>
        <p:nvSpPr>
          <p:cNvPr id="3" name="TextBox 2"/>
          <p:cNvSpPr txBox="1"/>
          <p:nvPr/>
        </p:nvSpPr>
        <p:spPr>
          <a:xfrm>
            <a:off x="152400" y="838200"/>
            <a:ext cx="8935331" cy="532453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// Add Global Variables</a:t>
            </a:r>
          </a:p>
          <a:p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;</a:t>
            </a:r>
          </a:p>
          <a:p>
            <a:r>
              <a:rPr lang="en-US" sz="1400" dirty="0" err="1" smtClean="0"/>
              <a:t>var</a:t>
            </a:r>
            <a:r>
              <a:rPr lang="en-US" sz="1400" dirty="0" smtClean="0"/>
              <a:t> map;</a:t>
            </a:r>
          </a:p>
          <a:p>
            <a:r>
              <a:rPr lang="en-US" sz="1400" dirty="0" smtClean="0"/>
              <a:t>function initialize() {</a:t>
            </a:r>
          </a:p>
          <a:p>
            <a:r>
              <a:rPr lang="en-US" sz="1400" dirty="0" smtClean="0"/>
              <a:t>	</a:t>
            </a:r>
            <a:r>
              <a:rPr lang="en-US" sz="2000" b="1" dirty="0" err="1" smtClean="0"/>
              <a:t>var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latlng</a:t>
            </a:r>
            <a:r>
              <a:rPr lang="en-US" sz="2000" b="1" dirty="0" smtClean="0"/>
              <a:t> = new </a:t>
            </a:r>
            <a:r>
              <a:rPr lang="en-US" sz="2000" b="1" dirty="0" err="1" smtClean="0"/>
              <a:t>google.maps.LatLng</a:t>
            </a:r>
            <a:r>
              <a:rPr lang="en-US" sz="2000" b="1" dirty="0" smtClean="0"/>
              <a:t>(42.36, -71.10); </a:t>
            </a:r>
          </a:p>
          <a:p>
            <a:r>
              <a:rPr lang="en-US" sz="2000" b="1" dirty="0" smtClean="0"/>
              <a:t>	</a:t>
            </a:r>
            <a:r>
              <a:rPr lang="en-US" sz="2000" b="1" dirty="0" err="1" smtClean="0"/>
              <a:t>var</a:t>
            </a:r>
            <a:r>
              <a:rPr lang="en-US" sz="2000" b="1" dirty="0" smtClean="0"/>
              <a:t> </a:t>
            </a:r>
            <a:r>
              <a:rPr lang="en-US" sz="2000" b="1" dirty="0" err="1" smtClean="0"/>
              <a:t>myOptions</a:t>
            </a:r>
            <a:r>
              <a:rPr lang="en-US" sz="2000" b="1" dirty="0" smtClean="0"/>
              <a:t> =  { zoom: 14, center: </a:t>
            </a:r>
            <a:r>
              <a:rPr lang="en-US" sz="2000" b="1" dirty="0" err="1" smtClean="0"/>
              <a:t>latlng</a:t>
            </a:r>
            <a:r>
              <a:rPr lang="en-US" sz="2000" b="1" dirty="0" smtClean="0"/>
              <a:t>,</a:t>
            </a:r>
          </a:p>
          <a:p>
            <a:r>
              <a:rPr lang="en-US" sz="2000" b="1" dirty="0" smtClean="0"/>
              <a:t>		</a:t>
            </a:r>
            <a:r>
              <a:rPr lang="en-US" sz="2000" b="1" dirty="0" err="1" smtClean="0"/>
              <a:t>mapTypeId</a:t>
            </a:r>
            <a:r>
              <a:rPr lang="en-US" sz="2000" b="1" dirty="0" smtClean="0"/>
              <a:t>: </a:t>
            </a:r>
            <a:r>
              <a:rPr lang="en-US" sz="2000" b="1" dirty="0" err="1" smtClean="0"/>
              <a:t>google.maps.MapTypeId.ROADMAP</a:t>
            </a:r>
            <a:r>
              <a:rPr lang="en-US" sz="2000" b="1" dirty="0" smtClean="0"/>
              <a:t>,</a:t>
            </a:r>
          </a:p>
          <a:p>
            <a:r>
              <a:rPr lang="en-US" sz="2000" b="1" dirty="0"/>
              <a:t>	</a:t>
            </a:r>
            <a:r>
              <a:rPr lang="en-US" sz="2000" b="1" dirty="0" smtClean="0"/>
              <a:t>	</a:t>
            </a:r>
            <a:r>
              <a:rPr lang="en-US" sz="2000" b="1" dirty="0" err="1" smtClean="0"/>
              <a:t>scaleControl</a:t>
            </a:r>
            <a:r>
              <a:rPr lang="en-US" sz="2000" b="1" dirty="0" smtClean="0"/>
              <a:t>: true,</a:t>
            </a:r>
          </a:p>
          <a:p>
            <a:r>
              <a:rPr lang="en-US" sz="2000" b="1" dirty="0" smtClean="0"/>
              <a:t>		</a:t>
            </a:r>
            <a:r>
              <a:rPr lang="en-US" sz="2000" b="1" dirty="0" err="1" smtClean="0"/>
              <a:t>StreetViewControl</a:t>
            </a:r>
            <a:r>
              <a:rPr lang="en-US" sz="2000" b="1" dirty="0" smtClean="0"/>
              <a:t>: true };</a:t>
            </a:r>
          </a:p>
          <a:p>
            <a:r>
              <a:rPr lang="en-US" sz="2000" b="1" dirty="0" smtClean="0"/>
              <a:t>	map = new </a:t>
            </a:r>
            <a:r>
              <a:rPr lang="en-US" sz="2000" b="1" dirty="0" err="1" smtClean="0"/>
              <a:t>google.maps.Map</a:t>
            </a:r>
            <a:r>
              <a:rPr lang="en-US" sz="2000" b="1" dirty="0" smtClean="0"/>
              <a:t>(</a:t>
            </a:r>
            <a:r>
              <a:rPr lang="en-US" sz="2000" b="1" dirty="0" err="1" smtClean="0"/>
              <a:t>document.getElementById</a:t>
            </a:r>
            <a:r>
              <a:rPr lang="en-US" sz="2000" b="1" dirty="0" smtClean="0"/>
              <a:t>("</a:t>
            </a:r>
            <a:r>
              <a:rPr lang="en-US" sz="2000" b="1" dirty="0" err="1" smtClean="0"/>
              <a:t>map_canvas</a:t>
            </a:r>
            <a:r>
              <a:rPr lang="en-US" sz="2000" b="1" dirty="0" smtClean="0"/>
              <a:t>"),</a:t>
            </a:r>
          </a:p>
          <a:p>
            <a:r>
              <a:rPr lang="en-US" sz="2000" b="1" dirty="0"/>
              <a:t>	</a:t>
            </a:r>
            <a:r>
              <a:rPr lang="en-US" sz="2000" b="1" dirty="0" err="1" smtClean="0"/>
              <a:t>myOptions</a:t>
            </a:r>
            <a:r>
              <a:rPr lang="en-US" sz="2000" b="1" dirty="0" smtClean="0"/>
              <a:t>);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0; 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FusionLayer</a:t>
            </a:r>
            <a:r>
              <a:rPr lang="en-US" sz="1400" dirty="0" smtClean="0"/>
              <a:t> = new </a:t>
            </a:r>
            <a:r>
              <a:rPr lang="en-US" sz="1400" dirty="0" err="1" smtClean="0"/>
              <a:t>google.maps.FusionTablesLayer</a:t>
            </a:r>
            <a:r>
              <a:rPr lang="en-US" sz="1400" dirty="0" smtClean="0"/>
              <a:t>(“1942400”,</a:t>
            </a:r>
          </a:p>
          <a:p>
            <a:r>
              <a:rPr lang="en-US" sz="1400" dirty="0" smtClean="0"/>
              <a:t>		{</a:t>
            </a:r>
            <a:r>
              <a:rPr lang="en-US" sz="1400" dirty="0" err="1" smtClean="0"/>
              <a:t>suppressInfoWindows</a:t>
            </a:r>
            <a:r>
              <a:rPr lang="en-US" sz="1400" dirty="0" smtClean="0"/>
              <a:t>: false});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(map); </a:t>
            </a:r>
          </a:p>
          <a:p>
            <a:r>
              <a:rPr lang="en-US" sz="1400" dirty="0" smtClean="0"/>
              <a:t>}</a:t>
            </a:r>
          </a:p>
          <a:p>
            <a:r>
              <a:rPr lang="en-US" sz="1400" dirty="0" smtClean="0"/>
              <a:t> function </a:t>
            </a:r>
            <a:r>
              <a:rPr lang="en-US" sz="1400" dirty="0" err="1" smtClean="0"/>
              <a:t>toggleKMLfile</a:t>
            </a:r>
            <a:r>
              <a:rPr lang="en-US" sz="1400" dirty="0" smtClean="0"/>
              <a:t>() {</a:t>
            </a:r>
          </a:p>
          <a:p>
            <a:r>
              <a:rPr lang="en-US" sz="1400" dirty="0" smtClean="0"/>
              <a:t> 	if (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== 1) {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(null);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0;</a:t>
            </a:r>
          </a:p>
          <a:p>
            <a:r>
              <a:rPr lang="en-US" sz="1400" dirty="0" smtClean="0"/>
              <a:t>	} else { 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(map); 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1; } }</a:t>
            </a: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83564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43200" y="274638"/>
            <a:ext cx="5943600" cy="1143000"/>
          </a:xfrm>
        </p:spPr>
        <p:txBody>
          <a:bodyPr/>
          <a:lstStyle/>
          <a:p>
            <a:r>
              <a:rPr lang="en-US" sz="3600" dirty="0" smtClean="0"/>
              <a:t>JavaScript – Add Fusion Table</a:t>
            </a:r>
            <a:endParaRPr lang="en-US" sz="3600" dirty="0"/>
          </a:p>
        </p:txBody>
      </p:sp>
      <p:sp>
        <p:nvSpPr>
          <p:cNvPr id="3" name="TextBox 2"/>
          <p:cNvSpPr txBox="1"/>
          <p:nvPr/>
        </p:nvSpPr>
        <p:spPr>
          <a:xfrm>
            <a:off x="152400" y="838200"/>
            <a:ext cx="8397299" cy="473975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// Add Global Variables</a:t>
            </a:r>
          </a:p>
          <a:p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;</a:t>
            </a:r>
          </a:p>
          <a:p>
            <a:r>
              <a:rPr lang="en-US" sz="1400" dirty="0" err="1" smtClean="0"/>
              <a:t>var</a:t>
            </a:r>
            <a:r>
              <a:rPr lang="en-US" sz="1400" dirty="0" smtClean="0"/>
              <a:t> map;</a:t>
            </a:r>
          </a:p>
          <a:p>
            <a:r>
              <a:rPr lang="en-US" sz="1400" dirty="0" smtClean="0"/>
              <a:t>function initialize() {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latlng</a:t>
            </a:r>
            <a:r>
              <a:rPr lang="en-US" sz="1400" dirty="0" smtClean="0"/>
              <a:t> = new </a:t>
            </a:r>
            <a:r>
              <a:rPr lang="en-US" sz="1400" dirty="0" err="1" smtClean="0"/>
              <a:t>google.maps.LatLng</a:t>
            </a:r>
            <a:r>
              <a:rPr lang="en-US" sz="1400" dirty="0" smtClean="0"/>
              <a:t>(42.36, -71.10); 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myOptions</a:t>
            </a:r>
            <a:r>
              <a:rPr lang="en-US" sz="1400" dirty="0" smtClean="0"/>
              <a:t> =  { zoom: 14, center: </a:t>
            </a:r>
            <a:r>
              <a:rPr lang="en-US" sz="1400" dirty="0" err="1" smtClean="0"/>
              <a:t>latlng</a:t>
            </a:r>
            <a:r>
              <a:rPr lang="en-US" sz="1400" dirty="0" smtClean="0"/>
              <a:t>,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mapTypeId</a:t>
            </a:r>
            <a:r>
              <a:rPr lang="en-US" sz="1400" dirty="0" smtClean="0"/>
              <a:t>: </a:t>
            </a:r>
            <a:r>
              <a:rPr lang="en-US" sz="1400" dirty="0" err="1" smtClean="0"/>
              <a:t>google.maps.MapTypeId.ROADMAP</a:t>
            </a:r>
            <a:r>
              <a:rPr lang="en-US" sz="1400" dirty="0" smtClean="0"/>
              <a:t>, </a:t>
            </a:r>
            <a:r>
              <a:rPr lang="en-US" sz="1400" dirty="0" err="1" smtClean="0"/>
              <a:t>scaleControl</a:t>
            </a:r>
            <a:r>
              <a:rPr lang="en-US" sz="1400" dirty="0" smtClean="0"/>
              <a:t>: true,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StreetViewControl</a:t>
            </a:r>
            <a:r>
              <a:rPr lang="en-US" sz="1400" dirty="0" smtClean="0"/>
              <a:t>: true };</a:t>
            </a:r>
          </a:p>
          <a:p>
            <a:r>
              <a:rPr lang="en-US" sz="1400" dirty="0" smtClean="0"/>
              <a:t>	map = new </a:t>
            </a:r>
            <a:r>
              <a:rPr lang="en-US" sz="1400" dirty="0" err="1" smtClean="0"/>
              <a:t>google.maps.Map</a:t>
            </a:r>
            <a:r>
              <a:rPr lang="en-US" sz="1400" dirty="0" smtClean="0"/>
              <a:t>(</a:t>
            </a:r>
            <a:r>
              <a:rPr lang="en-US" sz="1400" dirty="0" err="1" smtClean="0"/>
              <a:t>document.getElementById</a:t>
            </a:r>
            <a:r>
              <a:rPr lang="en-US" sz="1400" dirty="0" smtClean="0"/>
              <a:t>("</a:t>
            </a:r>
            <a:r>
              <a:rPr lang="en-US" sz="1400" dirty="0" err="1" smtClean="0"/>
              <a:t>map_canvas</a:t>
            </a:r>
            <a:r>
              <a:rPr lang="en-US" sz="1400" dirty="0" smtClean="0"/>
              <a:t>"), </a:t>
            </a:r>
            <a:r>
              <a:rPr lang="en-US" sz="1400" dirty="0" err="1" smtClean="0"/>
              <a:t>myOptions</a:t>
            </a:r>
            <a:r>
              <a:rPr lang="en-US" sz="1400" dirty="0" smtClean="0"/>
              <a:t>);</a:t>
            </a:r>
          </a:p>
          <a:p>
            <a:r>
              <a:rPr lang="en-US" sz="1400" dirty="0" smtClean="0"/>
              <a:t>	</a:t>
            </a:r>
            <a:r>
              <a:rPr lang="en-US" sz="2200" b="1" dirty="0" err="1" smtClean="0"/>
              <a:t>toggleKMLstate</a:t>
            </a:r>
            <a:r>
              <a:rPr lang="en-US" sz="2200" b="1" dirty="0" smtClean="0"/>
              <a:t> = 0; </a:t>
            </a:r>
          </a:p>
          <a:p>
            <a:r>
              <a:rPr lang="en-US" sz="1400" dirty="0" smtClean="0"/>
              <a:t>	</a:t>
            </a:r>
            <a:r>
              <a:rPr lang="en-US" sz="2200" b="1" dirty="0" err="1" smtClean="0"/>
              <a:t>FusionLayer</a:t>
            </a:r>
            <a:r>
              <a:rPr lang="en-US" sz="2200" b="1" dirty="0" smtClean="0"/>
              <a:t> = new </a:t>
            </a:r>
            <a:r>
              <a:rPr lang="en-US" sz="2200" b="1" dirty="0" err="1" smtClean="0"/>
              <a:t>google.maps.FusionTablesLayer</a:t>
            </a:r>
            <a:r>
              <a:rPr lang="en-US" sz="2200" b="1" dirty="0" smtClean="0"/>
              <a:t>(“1942400”,</a:t>
            </a:r>
          </a:p>
          <a:p>
            <a:r>
              <a:rPr lang="en-US" sz="2200" b="1" dirty="0" smtClean="0"/>
              <a:t>		{</a:t>
            </a:r>
            <a:r>
              <a:rPr lang="en-US" sz="2200" b="1" dirty="0" err="1" smtClean="0"/>
              <a:t>suppressInfoWindows</a:t>
            </a:r>
            <a:r>
              <a:rPr lang="en-US" sz="2200" b="1" dirty="0" smtClean="0"/>
              <a:t>: false});</a:t>
            </a:r>
          </a:p>
          <a:p>
            <a:r>
              <a:rPr lang="en-US" sz="2200" b="1" dirty="0" smtClean="0"/>
              <a:t>	</a:t>
            </a:r>
            <a:r>
              <a:rPr lang="en-US" sz="2200" b="1" dirty="0" err="1" smtClean="0"/>
              <a:t>FusionLayer.setMap</a:t>
            </a:r>
            <a:r>
              <a:rPr lang="en-US" sz="2200" b="1" dirty="0" smtClean="0"/>
              <a:t>(map); </a:t>
            </a:r>
          </a:p>
          <a:p>
            <a:r>
              <a:rPr lang="en-US" sz="1400" dirty="0" smtClean="0"/>
              <a:t>}</a:t>
            </a:r>
          </a:p>
          <a:p>
            <a:r>
              <a:rPr lang="en-US" sz="1400" dirty="0" smtClean="0"/>
              <a:t> function </a:t>
            </a:r>
            <a:r>
              <a:rPr lang="en-US" sz="1400" dirty="0" err="1" smtClean="0"/>
              <a:t>toggleKMLfile</a:t>
            </a:r>
            <a:r>
              <a:rPr lang="en-US" sz="1400" dirty="0" smtClean="0"/>
              <a:t>() {</a:t>
            </a:r>
          </a:p>
          <a:p>
            <a:r>
              <a:rPr lang="en-US" sz="1400" dirty="0" smtClean="0"/>
              <a:t> 	if (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== 1) {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(null);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0;</a:t>
            </a:r>
          </a:p>
          <a:p>
            <a:r>
              <a:rPr lang="en-US" sz="1400" dirty="0" smtClean="0"/>
              <a:t>	} else {</a:t>
            </a:r>
            <a:r>
              <a:rPr lang="en-US" sz="1400" dirty="0" err="1" smtClean="0"/>
              <a:t>FusionLayersetMap</a:t>
            </a:r>
            <a:r>
              <a:rPr lang="en-US" sz="1400" dirty="0" smtClean="0"/>
              <a:t>(map); 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1; } }</a:t>
            </a:r>
            <a:r>
              <a:rPr lang="en-US" dirty="0" smtClean="0"/>
              <a:t> 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8835643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JavaScript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152400" y="838200"/>
            <a:ext cx="7833363" cy="480131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dirty="0" smtClean="0"/>
              <a:t>// Add Global Variables</a:t>
            </a:r>
          </a:p>
          <a:p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;</a:t>
            </a:r>
          </a:p>
          <a:p>
            <a:r>
              <a:rPr lang="en-US" sz="1400" dirty="0" err="1" smtClean="0"/>
              <a:t>var</a:t>
            </a:r>
            <a:r>
              <a:rPr lang="en-US" sz="1400" dirty="0" smtClean="0"/>
              <a:t> map;</a:t>
            </a:r>
          </a:p>
          <a:p>
            <a:r>
              <a:rPr lang="en-US" sz="1400" dirty="0" smtClean="0"/>
              <a:t>function initialize() {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latlng</a:t>
            </a:r>
            <a:r>
              <a:rPr lang="en-US" sz="1400" dirty="0" smtClean="0"/>
              <a:t> = new </a:t>
            </a:r>
            <a:r>
              <a:rPr lang="en-US" sz="1400" dirty="0" err="1" smtClean="0"/>
              <a:t>google.maps.LatLng</a:t>
            </a:r>
            <a:r>
              <a:rPr lang="en-US" sz="1400" dirty="0" smtClean="0"/>
              <a:t>(42.36, -71.10); 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var</a:t>
            </a:r>
            <a:r>
              <a:rPr lang="en-US" sz="1400" dirty="0" smtClean="0"/>
              <a:t> </a:t>
            </a:r>
            <a:r>
              <a:rPr lang="en-US" sz="1400" dirty="0" err="1" smtClean="0"/>
              <a:t>myOptions</a:t>
            </a:r>
            <a:r>
              <a:rPr lang="en-US" sz="1400" dirty="0" smtClean="0"/>
              <a:t> =  { zoom: 14, center: </a:t>
            </a:r>
            <a:r>
              <a:rPr lang="en-US" sz="1400" dirty="0" err="1" smtClean="0"/>
              <a:t>latlng</a:t>
            </a:r>
            <a:r>
              <a:rPr lang="en-US" sz="1400" dirty="0" smtClean="0"/>
              <a:t>,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mapTypeId</a:t>
            </a:r>
            <a:r>
              <a:rPr lang="en-US" sz="1400" dirty="0" smtClean="0"/>
              <a:t>: </a:t>
            </a:r>
            <a:r>
              <a:rPr lang="en-US" sz="1400" dirty="0" err="1" smtClean="0"/>
              <a:t>google.maps.MapTypeId.ROADMAP</a:t>
            </a:r>
            <a:r>
              <a:rPr lang="en-US" sz="1400" dirty="0" smtClean="0"/>
              <a:t>, </a:t>
            </a:r>
            <a:r>
              <a:rPr lang="en-US" sz="1400" dirty="0" err="1" smtClean="0"/>
              <a:t>scaleControl</a:t>
            </a:r>
            <a:r>
              <a:rPr lang="en-US" sz="1400" dirty="0" smtClean="0"/>
              <a:t>: true,</a:t>
            </a:r>
          </a:p>
          <a:p>
            <a:r>
              <a:rPr lang="en-US" sz="1400" dirty="0" smtClean="0"/>
              <a:t>		</a:t>
            </a:r>
            <a:r>
              <a:rPr lang="en-US" sz="1400" dirty="0" err="1" smtClean="0"/>
              <a:t>StreetViewControl</a:t>
            </a:r>
            <a:r>
              <a:rPr lang="en-US" sz="1400" dirty="0" smtClean="0"/>
              <a:t>: true };</a:t>
            </a:r>
          </a:p>
          <a:p>
            <a:r>
              <a:rPr lang="en-US" sz="1400" dirty="0" smtClean="0"/>
              <a:t>	map = new </a:t>
            </a:r>
            <a:r>
              <a:rPr lang="en-US" sz="1400" dirty="0" err="1" smtClean="0"/>
              <a:t>google.maps.Map</a:t>
            </a:r>
            <a:r>
              <a:rPr lang="en-US" sz="1400" dirty="0" smtClean="0"/>
              <a:t>(</a:t>
            </a:r>
            <a:r>
              <a:rPr lang="en-US" sz="1400" dirty="0" err="1" smtClean="0"/>
              <a:t>document.getElementById</a:t>
            </a:r>
            <a:r>
              <a:rPr lang="en-US" sz="1400" dirty="0" smtClean="0"/>
              <a:t>("</a:t>
            </a:r>
            <a:r>
              <a:rPr lang="en-US" sz="1400" dirty="0" err="1" smtClean="0"/>
              <a:t>map_canvas</a:t>
            </a:r>
            <a:r>
              <a:rPr lang="en-US" sz="1400" dirty="0" smtClean="0"/>
              <a:t>"), </a:t>
            </a:r>
            <a:r>
              <a:rPr lang="en-US" sz="1400" dirty="0" err="1" smtClean="0"/>
              <a:t>myOptions</a:t>
            </a:r>
            <a:r>
              <a:rPr lang="en-US" sz="1400" dirty="0" smtClean="0"/>
              <a:t>);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toggleKMLstate</a:t>
            </a:r>
            <a:r>
              <a:rPr lang="en-US" sz="1400" dirty="0" smtClean="0"/>
              <a:t> = 0; 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FusionLayer</a:t>
            </a:r>
            <a:r>
              <a:rPr lang="en-US" sz="1400" dirty="0" smtClean="0"/>
              <a:t> = new </a:t>
            </a:r>
            <a:r>
              <a:rPr lang="en-US" sz="1400" dirty="0" err="1" smtClean="0"/>
              <a:t>google.maps.FusionTablesLayer</a:t>
            </a:r>
            <a:r>
              <a:rPr lang="en-US" sz="1400" dirty="0" smtClean="0"/>
              <a:t>(“1942400”,</a:t>
            </a:r>
          </a:p>
          <a:p>
            <a:r>
              <a:rPr lang="en-US" sz="1400" dirty="0" smtClean="0"/>
              <a:t>		{</a:t>
            </a:r>
            <a:r>
              <a:rPr lang="en-US" sz="1400" dirty="0" err="1" smtClean="0"/>
              <a:t>suppressInfoWindows</a:t>
            </a:r>
            <a:r>
              <a:rPr lang="en-US" sz="1400" dirty="0" smtClean="0"/>
              <a:t>: false});</a:t>
            </a:r>
          </a:p>
          <a:p>
            <a:r>
              <a:rPr lang="en-US" sz="1400" dirty="0" smtClean="0"/>
              <a:t>	</a:t>
            </a:r>
            <a:r>
              <a:rPr lang="en-US" sz="1400" dirty="0" err="1" smtClean="0"/>
              <a:t>FusionLayer.setMap</a:t>
            </a:r>
            <a:r>
              <a:rPr lang="en-US" sz="1400" dirty="0" smtClean="0"/>
              <a:t>(map); </a:t>
            </a:r>
          </a:p>
          <a:p>
            <a:r>
              <a:rPr lang="en-US" sz="1400" dirty="0" smtClean="0"/>
              <a:t>}</a:t>
            </a:r>
          </a:p>
          <a:p>
            <a:r>
              <a:rPr lang="en-US" sz="1400" dirty="0" smtClean="0"/>
              <a:t> </a:t>
            </a:r>
            <a:r>
              <a:rPr lang="en-US" sz="2200" b="1" dirty="0" smtClean="0"/>
              <a:t>function </a:t>
            </a:r>
            <a:r>
              <a:rPr lang="en-US" sz="2200" b="1" dirty="0" err="1" smtClean="0"/>
              <a:t>toggleKMLfile</a:t>
            </a:r>
            <a:r>
              <a:rPr lang="en-US" sz="2200" b="1" dirty="0" smtClean="0"/>
              <a:t>() {</a:t>
            </a:r>
          </a:p>
          <a:p>
            <a:r>
              <a:rPr lang="en-US" sz="2200" b="1" dirty="0" smtClean="0"/>
              <a:t> 	if (</a:t>
            </a:r>
            <a:r>
              <a:rPr lang="en-US" sz="2200" b="1" dirty="0" err="1" smtClean="0"/>
              <a:t>toggleKMLstate</a:t>
            </a:r>
            <a:r>
              <a:rPr lang="en-US" sz="2200" b="1" dirty="0" smtClean="0"/>
              <a:t> == 1) {</a:t>
            </a:r>
          </a:p>
          <a:p>
            <a:r>
              <a:rPr lang="en-US" sz="2200" b="1" dirty="0" smtClean="0"/>
              <a:t>		</a:t>
            </a:r>
            <a:r>
              <a:rPr lang="en-US" sz="2200" b="1" dirty="0" err="1" smtClean="0"/>
              <a:t>FusionLayer.setMap</a:t>
            </a:r>
            <a:r>
              <a:rPr lang="en-US" sz="2200" b="1" dirty="0" smtClean="0"/>
              <a:t>(null);</a:t>
            </a:r>
          </a:p>
          <a:p>
            <a:r>
              <a:rPr lang="en-US" sz="2200" b="1" dirty="0" smtClean="0"/>
              <a:t>		</a:t>
            </a:r>
            <a:r>
              <a:rPr lang="en-US" sz="2200" b="1" dirty="0" err="1" smtClean="0"/>
              <a:t>toggleKMLstate</a:t>
            </a:r>
            <a:r>
              <a:rPr lang="en-US" sz="2200" b="1" dirty="0" smtClean="0"/>
              <a:t> = 0;</a:t>
            </a:r>
          </a:p>
          <a:p>
            <a:r>
              <a:rPr lang="en-US" sz="2200" b="1" dirty="0" smtClean="0"/>
              <a:t>	} else { </a:t>
            </a:r>
            <a:r>
              <a:rPr lang="en-US" sz="2200" b="1" dirty="0" err="1" smtClean="0"/>
              <a:t>FusionLayer.setMap</a:t>
            </a:r>
            <a:r>
              <a:rPr lang="en-US" sz="2200" b="1" dirty="0" smtClean="0"/>
              <a:t>(map); </a:t>
            </a:r>
            <a:r>
              <a:rPr lang="en-US" sz="2200" b="1" dirty="0" err="1" smtClean="0"/>
              <a:t>toggleKMLstate</a:t>
            </a:r>
            <a:r>
              <a:rPr lang="en-US" sz="2200" b="1" dirty="0" smtClean="0"/>
              <a:t> = 1; } } </a:t>
            </a:r>
            <a:endParaRPr lang="en-US" sz="2200" b="1" dirty="0"/>
          </a:p>
        </p:txBody>
      </p:sp>
    </p:spTree>
    <p:extLst>
      <p:ext uri="{BB962C8B-B14F-4D97-AF65-F5344CB8AC3E}">
        <p14:creationId xmlns:p14="http://schemas.microsoft.com/office/powerpoint/2010/main" val="4385615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Adding map images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152400" y="1828800"/>
            <a:ext cx="9031831" cy="381642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endParaRPr lang="en-US" dirty="0"/>
          </a:p>
          <a:p>
            <a:r>
              <a:rPr lang="en-US" sz="3200" dirty="0"/>
              <a:t>    </a:t>
            </a:r>
            <a:r>
              <a:rPr lang="en-US" sz="3200" dirty="0" err="1"/>
              <a:t>imageBounds</a:t>
            </a:r>
            <a:r>
              <a:rPr lang="en-US" sz="3200" dirty="0"/>
              <a:t> = new </a:t>
            </a:r>
            <a:r>
              <a:rPr lang="en-US" sz="3200" dirty="0" err="1" smtClean="0"/>
              <a:t>google.maps.LatLngBounds</a:t>
            </a:r>
            <a:endParaRPr lang="en-US" sz="3200" dirty="0" smtClean="0"/>
          </a:p>
          <a:p>
            <a:r>
              <a:rPr lang="en-US" sz="3200" dirty="0" smtClean="0"/>
              <a:t>	( </a:t>
            </a:r>
            <a:r>
              <a:rPr lang="en-US" sz="3200" dirty="0"/>
              <a:t>new </a:t>
            </a:r>
            <a:r>
              <a:rPr lang="en-US" sz="3200" dirty="0" err="1"/>
              <a:t>google.maps.LatLng</a:t>
            </a:r>
            <a:r>
              <a:rPr lang="en-US" sz="3200" dirty="0"/>
              <a:t>(-82.0, -180.0</a:t>
            </a:r>
            <a:r>
              <a:rPr lang="en-US" sz="3200" dirty="0" smtClean="0"/>
              <a:t>),</a:t>
            </a:r>
          </a:p>
          <a:p>
            <a:r>
              <a:rPr lang="en-US" sz="3200" dirty="0"/>
              <a:t>	</a:t>
            </a:r>
            <a:r>
              <a:rPr lang="en-US" sz="3200" dirty="0" smtClean="0"/>
              <a:t>new </a:t>
            </a:r>
            <a:r>
              <a:rPr lang="en-US" sz="3200" dirty="0" err="1"/>
              <a:t>google.maps.LatLng</a:t>
            </a:r>
            <a:r>
              <a:rPr lang="en-US" sz="3200" dirty="0"/>
              <a:t>(82.36, 167.0));</a:t>
            </a:r>
          </a:p>
          <a:p>
            <a:r>
              <a:rPr lang="en-US" sz="3200" dirty="0"/>
              <a:t>    </a:t>
            </a:r>
            <a:r>
              <a:rPr lang="en-US" sz="3200" dirty="0" err="1"/>
              <a:t>oldmap</a:t>
            </a:r>
            <a:r>
              <a:rPr lang="en-US" sz="3200" dirty="0"/>
              <a:t> = new </a:t>
            </a:r>
            <a:r>
              <a:rPr lang="en-US" sz="3200" dirty="0" err="1" smtClean="0"/>
              <a:t>google.maps.GroundOverlay</a:t>
            </a:r>
            <a:endParaRPr lang="en-US" sz="3200" dirty="0" smtClean="0"/>
          </a:p>
          <a:p>
            <a:r>
              <a:rPr lang="en-US" sz="3200" dirty="0"/>
              <a:t>	</a:t>
            </a:r>
            <a:r>
              <a:rPr lang="en-US" sz="3200" dirty="0" smtClean="0"/>
              <a:t>( </a:t>
            </a:r>
            <a:r>
              <a:rPr lang="en-US" sz="3200" dirty="0"/>
              <a:t>"http://web.mit.edu/</a:t>
            </a:r>
            <a:r>
              <a:rPr lang="en-US" sz="3200" dirty="0" err="1"/>
              <a:t>dsheehan</a:t>
            </a:r>
            <a:r>
              <a:rPr lang="en-US" sz="3200" dirty="0"/>
              <a:t>/www/</a:t>
            </a:r>
            <a:r>
              <a:rPr lang="en-US" sz="3200" dirty="0" err="1"/>
              <a:t>mb</a:t>
            </a:r>
            <a:r>
              <a:rPr lang="en-US" sz="3200" dirty="0" smtClean="0"/>
              <a:t>/</a:t>
            </a:r>
          </a:p>
          <a:p>
            <a:r>
              <a:rPr lang="en-US" sz="3200" dirty="0"/>
              <a:t>	</a:t>
            </a:r>
            <a:r>
              <a:rPr lang="en-US" sz="3200" dirty="0" smtClean="0"/>
              <a:t>MauryWhalingRoutes1857.jpg</a:t>
            </a:r>
            <a:r>
              <a:rPr lang="en-US" sz="3200" dirty="0"/>
              <a:t>", </a:t>
            </a:r>
            <a:r>
              <a:rPr lang="en-US" sz="3200" dirty="0" err="1"/>
              <a:t>imageBounds</a:t>
            </a:r>
            <a:r>
              <a:rPr lang="en-US" sz="3200" dirty="0"/>
              <a:t>);</a:t>
            </a:r>
          </a:p>
          <a:p>
            <a:r>
              <a:rPr lang="en-US" sz="3200" dirty="0"/>
              <a:t>    </a:t>
            </a:r>
            <a:r>
              <a:rPr lang="en-US" sz="3200" dirty="0" err="1"/>
              <a:t>oldmap.setMap</a:t>
            </a:r>
            <a:r>
              <a:rPr lang="en-US" sz="3200" dirty="0"/>
              <a:t>(map);</a:t>
            </a:r>
          </a:p>
        </p:txBody>
      </p:sp>
    </p:spTree>
    <p:extLst>
      <p:ext uri="{BB962C8B-B14F-4D97-AF65-F5344CB8AC3E}">
        <p14:creationId xmlns:p14="http://schemas.microsoft.com/office/powerpoint/2010/main" val="102423389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KML Layers</a:t>
            </a:r>
            <a:endParaRPr lang="en-US" dirty="0"/>
          </a:p>
        </p:txBody>
      </p:sp>
      <p:sp>
        <p:nvSpPr>
          <p:cNvPr id="3" name="TextBox 2"/>
          <p:cNvSpPr txBox="1"/>
          <p:nvPr/>
        </p:nvSpPr>
        <p:spPr>
          <a:xfrm>
            <a:off x="304800" y="2209800"/>
            <a:ext cx="8686800" cy="240065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 smtClean="0"/>
              <a:t>	</a:t>
            </a:r>
            <a:r>
              <a:rPr lang="en-US" sz="2200" b="1" dirty="0" err="1" smtClean="0"/>
              <a:t>CambridgeArea</a:t>
            </a:r>
            <a:r>
              <a:rPr lang="en-US" sz="2200" b="1" dirty="0" smtClean="0"/>
              <a:t> = new 				</a:t>
            </a:r>
          </a:p>
          <a:p>
            <a:r>
              <a:rPr lang="en-US" sz="2200" b="1" dirty="0"/>
              <a:t>	</a:t>
            </a:r>
            <a:r>
              <a:rPr lang="en-US" sz="2200" b="1" dirty="0" smtClean="0"/>
              <a:t>	</a:t>
            </a:r>
            <a:r>
              <a:rPr lang="en-US" sz="2200" b="1" dirty="0" err="1" smtClean="0"/>
              <a:t>google.maps.KmlLayer</a:t>
            </a:r>
            <a:r>
              <a:rPr lang="en-US" sz="2200" b="1" dirty="0" smtClean="0"/>
              <a:t>('http://web.mit.edu/</a:t>
            </a:r>
            <a:r>
              <a:rPr lang="en-US" sz="2200" b="1" dirty="0" err="1" smtClean="0"/>
              <a:t>dsheehan</a:t>
            </a:r>
            <a:r>
              <a:rPr lang="en-US" sz="2200" b="1" dirty="0" smtClean="0"/>
              <a:t>/www/</a:t>
            </a:r>
          </a:p>
          <a:p>
            <a:r>
              <a:rPr lang="en-US" sz="2200" b="1" dirty="0" smtClean="0"/>
              <a:t>		</a:t>
            </a:r>
            <a:r>
              <a:rPr lang="en-US" sz="2200" b="1" dirty="0" err="1" smtClean="0"/>
              <a:t>MapsAPIexamples</a:t>
            </a:r>
            <a:r>
              <a:rPr lang="en-US" sz="2200" b="1" dirty="0" smtClean="0"/>
              <a:t>/</a:t>
            </a:r>
            <a:r>
              <a:rPr lang="en-US" sz="2200" b="1" dirty="0" err="1" smtClean="0"/>
              <a:t>cambridgeArea.kml</a:t>
            </a:r>
            <a:r>
              <a:rPr lang="en-US" sz="2200" b="1" dirty="0" smtClean="0"/>
              <a:t>',</a:t>
            </a:r>
          </a:p>
          <a:p>
            <a:r>
              <a:rPr lang="en-US" sz="2200" b="1" dirty="0" smtClean="0"/>
              <a:t>		{</a:t>
            </a:r>
            <a:r>
              <a:rPr lang="en-US" sz="2200" b="1" dirty="0" err="1" smtClean="0"/>
              <a:t>preserveViewport:true</a:t>
            </a:r>
            <a:r>
              <a:rPr lang="en-US" sz="2200" b="1" dirty="0" smtClean="0"/>
              <a:t>, </a:t>
            </a:r>
            <a:r>
              <a:rPr lang="en-US" sz="2200" b="1" dirty="0" err="1" smtClean="0"/>
              <a:t>suppressInfoWindows:true</a:t>
            </a:r>
            <a:r>
              <a:rPr lang="en-US" sz="2200" b="1" dirty="0" smtClean="0"/>
              <a:t>});</a:t>
            </a:r>
          </a:p>
          <a:p>
            <a:r>
              <a:rPr lang="en-US" sz="2200" b="1" dirty="0" smtClean="0"/>
              <a:t>	</a:t>
            </a:r>
            <a:r>
              <a:rPr lang="en-US" sz="2200" b="1" dirty="0" err="1" smtClean="0"/>
              <a:t>CambridgeArea.setMap</a:t>
            </a:r>
            <a:r>
              <a:rPr lang="en-US" sz="2200" b="1" dirty="0" smtClean="0"/>
              <a:t>(null); </a:t>
            </a:r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339559233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Some map samples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04800" y="1600200"/>
            <a:ext cx="8382000" cy="4525963"/>
          </a:xfrm>
        </p:spPr>
        <p:txBody>
          <a:bodyPr>
            <a:normAutofit/>
          </a:bodyPr>
          <a:lstStyle/>
          <a:p>
            <a:r>
              <a:rPr lang="en-US" dirty="0">
                <a:hlinkClick r:id="rId2"/>
              </a:rPr>
              <a:t>http</a:t>
            </a:r>
            <a:r>
              <a:rPr lang="en-US" dirty="0" smtClean="0">
                <a:hlinkClick r:id="rId2"/>
              </a:rPr>
              <a:t>://web.mit.edu/dsheehan/www/abudhabi/</a:t>
            </a:r>
            <a:endParaRPr lang="en-US" dirty="0" smtClean="0"/>
          </a:p>
          <a:p>
            <a:r>
              <a:rPr lang="en-US" dirty="0" smtClean="0">
                <a:hlinkClick r:id="rId3"/>
              </a:rPr>
              <a:t>http://web.mit.edu/dsheehan/www/MapsAPIexamples/toggleKMLlayers.html</a:t>
            </a:r>
            <a:endParaRPr lang="en-US" dirty="0" smtClean="0"/>
          </a:p>
          <a:p>
            <a:r>
              <a:rPr lang="en-US" dirty="0" smtClean="0">
                <a:hlinkClick r:id="rId4"/>
              </a:rPr>
              <a:t>http://web.mit.edu/dsheehan/www/abudhabi</a:t>
            </a:r>
            <a:endParaRPr lang="en-US" dirty="0"/>
          </a:p>
          <a:p>
            <a:r>
              <a:rPr lang="en-US" dirty="0" smtClean="0">
                <a:hlinkClick r:id="rId5"/>
              </a:rPr>
              <a:t>http://web.mit.edu/dsheehan/www/MapsAPIexamples/showHideImage.html</a:t>
            </a:r>
            <a:endParaRPr lang="en-US" dirty="0" smtClean="0"/>
          </a:p>
          <a:p>
            <a:endParaRPr lang="en-US" dirty="0"/>
          </a:p>
          <a:p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6085630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Outline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Resources for mapping</a:t>
            </a:r>
          </a:p>
          <a:p>
            <a:r>
              <a:rPr lang="en-US" dirty="0" smtClean="0"/>
              <a:t>Introduction to the tools</a:t>
            </a:r>
          </a:p>
          <a:p>
            <a:pPr lvl="1"/>
            <a:r>
              <a:rPr lang="en-US" dirty="0" smtClean="0"/>
              <a:t>Fusion tables</a:t>
            </a:r>
          </a:p>
          <a:p>
            <a:pPr lvl="1"/>
            <a:r>
              <a:rPr lang="en-US" dirty="0" err="1" smtClean="0"/>
              <a:t>Javascipt</a:t>
            </a:r>
            <a:r>
              <a:rPr lang="en-US" dirty="0" smtClean="0"/>
              <a:t> for adding map with Fusion tables</a:t>
            </a:r>
          </a:p>
          <a:p>
            <a:r>
              <a:rPr lang="en-US" dirty="0" smtClean="0"/>
              <a:t>Exercise</a:t>
            </a:r>
          </a:p>
          <a:p>
            <a:pPr lvl="1"/>
            <a:r>
              <a:rPr lang="en-US" dirty="0" smtClean="0"/>
              <a:t>Making and populating a Fusion Table</a:t>
            </a:r>
          </a:p>
          <a:p>
            <a:pPr lvl="1"/>
            <a:r>
              <a:rPr lang="en-US" dirty="0" smtClean="0"/>
              <a:t>Modifying HTML and </a:t>
            </a:r>
            <a:r>
              <a:rPr lang="en-US" dirty="0" err="1" smtClean="0"/>
              <a:t>Javascript</a:t>
            </a:r>
            <a:r>
              <a:rPr lang="en-US" dirty="0" smtClean="0"/>
              <a:t> to make a map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386666669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Getting help with maps, using mapping tools from GIS Lab, Rotch Library</a:t>
            </a:r>
          </a:p>
          <a:p>
            <a:r>
              <a:rPr lang="en-US" dirty="0" smtClean="0"/>
              <a:t>Searching for maps online</a:t>
            </a:r>
          </a:p>
          <a:p>
            <a:pPr lvl="1"/>
            <a:r>
              <a:rPr lang="en-US" dirty="0" smtClean="0">
                <a:hlinkClick r:id="rId2"/>
              </a:rPr>
              <a:t>http://web.mit.edu/geoweb</a:t>
            </a:r>
            <a:endParaRPr lang="en-US" dirty="0" smtClean="0"/>
          </a:p>
          <a:p>
            <a:pPr lvl="2"/>
            <a:r>
              <a:rPr lang="en-US" dirty="0" smtClean="0"/>
              <a:t>Searches for maps cataloged at MIT</a:t>
            </a:r>
          </a:p>
          <a:p>
            <a:pPr lvl="1"/>
            <a:r>
              <a:rPr lang="en-US" dirty="0" smtClean="0">
                <a:hlinkClick r:id="rId3"/>
              </a:rPr>
              <a:t>http://hgl.harvard.edu</a:t>
            </a:r>
            <a:endParaRPr lang="en-US" dirty="0" smtClean="0"/>
          </a:p>
          <a:p>
            <a:pPr lvl="2"/>
            <a:r>
              <a:rPr lang="en-US" dirty="0" smtClean="0"/>
              <a:t>Includes scanned, georeferenced images of historical maps</a:t>
            </a:r>
          </a:p>
        </p:txBody>
      </p:sp>
    </p:spTree>
    <p:extLst>
      <p:ext uri="{BB962C8B-B14F-4D97-AF65-F5344CB8AC3E}">
        <p14:creationId xmlns:p14="http://schemas.microsoft.com/office/powerpoint/2010/main" val="3453371692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More resources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David Rumsey Collection</a:t>
            </a:r>
          </a:p>
          <a:p>
            <a:pPr lvl="1"/>
            <a:r>
              <a:rPr lang="en-US" dirty="0" smtClean="0">
                <a:hlinkClick r:id="rId2"/>
              </a:rPr>
              <a:t>www.davidrumsey.com/</a:t>
            </a:r>
            <a:endParaRPr lang="en-US" dirty="0" smtClean="0"/>
          </a:p>
          <a:p>
            <a:r>
              <a:rPr lang="en-US" dirty="0" smtClean="0"/>
              <a:t>Library of Congress map collection</a:t>
            </a:r>
          </a:p>
          <a:p>
            <a:pPr lvl="1"/>
            <a:r>
              <a:rPr lang="en-US" dirty="0">
                <a:hlinkClick r:id="rId3"/>
              </a:rPr>
              <a:t>http://www.loc.gov/rr/geogmap</a:t>
            </a:r>
            <a:r>
              <a:rPr lang="en-US" dirty="0" smtClean="0">
                <a:hlinkClick r:id="rId3"/>
              </a:rPr>
              <a:t>/</a:t>
            </a:r>
            <a:endParaRPr lang="en-US" dirty="0" smtClean="0"/>
          </a:p>
          <a:p>
            <a:r>
              <a:rPr lang="en-US" dirty="0" smtClean="0"/>
              <a:t>Historic topographic maps</a:t>
            </a:r>
          </a:p>
          <a:p>
            <a:pPr lvl="1"/>
            <a:r>
              <a:rPr lang="en-US" dirty="0">
                <a:hlinkClick r:id="rId4"/>
              </a:rPr>
              <a:t>http://</a:t>
            </a:r>
            <a:r>
              <a:rPr lang="en-US" dirty="0" smtClean="0">
                <a:hlinkClick r:id="rId4"/>
              </a:rPr>
              <a:t>nationalmap.gov/historical/index.html</a:t>
            </a:r>
            <a:endParaRPr lang="en-US" dirty="0" smtClean="0"/>
          </a:p>
          <a:p>
            <a:pPr lvl="1"/>
            <a:endParaRPr lang="en-US" dirty="0"/>
          </a:p>
          <a:p>
            <a:pPr marL="457200" lvl="1" indent="0">
              <a:buNone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806427983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err="1" smtClean="0"/>
              <a:t>Georeferencing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Anchoring the digitized image to world coordinates</a:t>
            </a:r>
          </a:p>
          <a:p>
            <a:r>
              <a:rPr lang="en-US" dirty="0" smtClean="0"/>
              <a:t>Requires points that are visible on the map and on your </a:t>
            </a:r>
            <a:r>
              <a:rPr lang="en-US" dirty="0" err="1" smtClean="0"/>
              <a:t>basemap</a:t>
            </a:r>
            <a:endParaRPr lang="en-US" dirty="0"/>
          </a:p>
          <a:p>
            <a:r>
              <a:rPr lang="en-US" dirty="0" smtClean="0"/>
              <a:t>Depending on map scale, this can be a rough estimate</a:t>
            </a:r>
          </a:p>
          <a:p>
            <a:r>
              <a:rPr lang="en-US" dirty="0" smtClean="0"/>
              <a:t>Use </a:t>
            </a:r>
            <a:r>
              <a:rPr lang="en-US" dirty="0" err="1" smtClean="0"/>
              <a:t>Arcgis</a:t>
            </a:r>
            <a:r>
              <a:rPr lang="en-US" dirty="0" smtClean="0"/>
              <a:t> for </a:t>
            </a:r>
            <a:r>
              <a:rPr lang="en-US" dirty="0" err="1" smtClean="0"/>
              <a:t>georeferencing</a:t>
            </a:r>
            <a:r>
              <a:rPr lang="en-US" dirty="0" smtClean="0"/>
              <a:t> (contact GIS staff in Libraries)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146225197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There are other options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err="1" smtClean="0"/>
              <a:t>CartoDB</a:t>
            </a:r>
            <a:endParaRPr lang="en-US" dirty="0" smtClean="0"/>
          </a:p>
          <a:p>
            <a:r>
              <a:rPr lang="en-US" dirty="0" err="1" smtClean="0"/>
              <a:t>Mapbox</a:t>
            </a:r>
            <a:endParaRPr lang="en-US" dirty="0" smtClean="0"/>
          </a:p>
          <a:p>
            <a:r>
              <a:rPr lang="en-US" dirty="0" err="1" smtClean="0"/>
              <a:t>Arcgis</a:t>
            </a:r>
            <a:r>
              <a:rPr lang="en-US" dirty="0" smtClean="0"/>
              <a:t> Online (limited to MIT students, faculty, and staff)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4248133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Issues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HTML and </a:t>
            </a:r>
            <a:r>
              <a:rPr lang="en-US" dirty="0" err="1" smtClean="0"/>
              <a:t>Javascript</a:t>
            </a:r>
            <a:r>
              <a:rPr lang="en-US" dirty="0" smtClean="0"/>
              <a:t> are in the way.  You will need to work with these to make a map.</a:t>
            </a:r>
          </a:p>
          <a:p>
            <a:endParaRPr lang="en-US" dirty="0"/>
          </a:p>
          <a:p>
            <a:r>
              <a:rPr lang="en-US" dirty="0" smtClean="0"/>
              <a:t>You need a Google account</a:t>
            </a:r>
          </a:p>
          <a:p>
            <a:endParaRPr lang="en-US" dirty="0"/>
          </a:p>
          <a:p>
            <a:r>
              <a:rPr lang="en-US" dirty="0" smtClean="0"/>
              <a:t>You need a clear text editor, such as Notepad on Windows, to make an HTML file that browsers can read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141803523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Google tools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Free, unless your site gets a lot of traffic</a:t>
            </a:r>
          </a:p>
          <a:p>
            <a:r>
              <a:rPr lang="en-US" dirty="0" smtClean="0"/>
              <a:t>Fusion tables remain a beta product but are stable</a:t>
            </a:r>
          </a:p>
          <a:p>
            <a:r>
              <a:rPr lang="en-US" dirty="0" smtClean="0"/>
              <a:t>Great documentation</a:t>
            </a:r>
          </a:p>
          <a:p>
            <a:r>
              <a:rPr lang="en-US" dirty="0" smtClean="0"/>
              <a:t>Widely used</a:t>
            </a:r>
          </a:p>
          <a:p>
            <a:r>
              <a:rPr lang="en-US" dirty="0" smtClean="0"/>
              <a:t>Uncertain future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5032005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Fusion Table demonstration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647893478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1611</TotalTime>
  <Words>377</Words>
  <Application>Microsoft Office PowerPoint</Application>
  <PresentationFormat>On-screen Show (4:3)</PresentationFormat>
  <Paragraphs>177</Paragraphs>
  <Slides>17</Slides>
  <Notes>5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17</vt:i4>
      </vt:variant>
    </vt:vector>
  </HeadingPairs>
  <TitlesOfParts>
    <vt:vector size="18" baseType="lpstr">
      <vt:lpstr>Office Theme</vt:lpstr>
      <vt:lpstr>Google Fusion Tables and the Maps API</vt:lpstr>
      <vt:lpstr>Outline</vt:lpstr>
      <vt:lpstr>Resources</vt:lpstr>
      <vt:lpstr>More resources</vt:lpstr>
      <vt:lpstr>Georeferencing</vt:lpstr>
      <vt:lpstr>There are other options</vt:lpstr>
      <vt:lpstr>Issues</vt:lpstr>
      <vt:lpstr>Google tools</vt:lpstr>
      <vt:lpstr>Fusion Table demonstration</vt:lpstr>
      <vt:lpstr>JavaScript – Initialize Function</vt:lpstr>
      <vt:lpstr>JavaScript – Global Variables</vt:lpstr>
      <vt:lpstr>JavaScript – Set up Map</vt:lpstr>
      <vt:lpstr>JavaScript – Add Fusion Table</vt:lpstr>
      <vt:lpstr>JavaScript</vt:lpstr>
      <vt:lpstr>Adding map images</vt:lpstr>
      <vt:lpstr>KML Layers</vt:lpstr>
      <vt:lpstr>Some map samples</vt:lpstr>
    </vt:vector>
  </TitlesOfParts>
  <Company>MIT Libraries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Google Fusion Tables and the Maps API</dc:title>
  <dc:creator>Daniel Sheehan</dc:creator>
  <cp:lastModifiedBy>Daniel Sheehan</cp:lastModifiedBy>
  <cp:revision>14</cp:revision>
  <dcterms:created xsi:type="dcterms:W3CDTF">2015-01-21T05:45:51Z</dcterms:created>
  <dcterms:modified xsi:type="dcterms:W3CDTF">2015-03-04T02:13:37Z</dcterms:modified>
</cp:coreProperties>
</file>

<file path=docProps/thumbnail.jpeg>
</file>